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80" r:id="rId3"/>
    <p:sldId id="401" r:id="rId4"/>
    <p:sldId id="484" r:id="rId5"/>
    <p:sldId id="404" r:id="rId6"/>
    <p:sldId id="485" r:id="rId7"/>
    <p:sldId id="486" r:id="rId8"/>
    <p:sldId id="487" r:id="rId9"/>
    <p:sldId id="488" r:id="rId10"/>
    <p:sldId id="489" r:id="rId11"/>
    <p:sldId id="490" r:id="rId12"/>
    <p:sldId id="491" r:id="rId13"/>
    <p:sldId id="495" r:id="rId14"/>
    <p:sldId id="493" r:id="rId15"/>
    <p:sldId id="492" r:id="rId16"/>
    <p:sldId id="494" r:id="rId17"/>
    <p:sldId id="496" r:id="rId18"/>
    <p:sldId id="497" r:id="rId19"/>
    <p:sldId id="498" r:id="rId20"/>
    <p:sldId id="483" r:id="rId21"/>
    <p:sldId id="398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940"/>
    <a:srgbClr val="008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3"/>
    <p:restoredTop sz="92846"/>
  </p:normalViewPr>
  <p:slideViewPr>
    <p:cSldViewPr snapToGrid="0" snapToObjects="1">
      <p:cViewPr varScale="1">
        <p:scale>
          <a:sx n="139" d="100"/>
          <a:sy n="139" d="100"/>
        </p:scale>
        <p:origin x="480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4CF00-FE7F-FD46-B49A-7576AFF858DC}" type="datetimeFigureOut">
              <a:rPr lang="pt-BR" smtClean="0"/>
              <a:t>26/07/2023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5833F-63AD-4942-B6CA-32B96EB0C9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88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6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07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8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3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5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1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1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1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8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2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7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2920B-736C-AF4A-9B74-0E8F3B84A6AD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9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453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B418063-C36D-38B2-1887-92F532948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6" b="2385"/>
          <a:stretch/>
        </p:blipFill>
        <p:spPr>
          <a:xfrm>
            <a:off x="1765300" y="1139253"/>
            <a:ext cx="5613400" cy="28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2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1" y="0"/>
            <a:ext cx="905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8E998B-035D-5178-6D74-1E33CF82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22" y="0"/>
            <a:ext cx="52379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4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1" y="0"/>
            <a:ext cx="905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27AF43-6061-AD20-8CDA-47F5D4BF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26" y="834468"/>
            <a:ext cx="6289548" cy="34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21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59C510-3796-5E38-4E0B-CD8C3716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281" y="804231"/>
            <a:ext cx="6747438" cy="38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8" y="1092819"/>
            <a:ext cx="845404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Formatação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Primeiro </a:t>
            </a:r>
            <a:r>
              <a:rPr lang="pt-BR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projeto com o </a:t>
            </a:r>
            <a:r>
              <a:rPr lang="pt-BR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WindowBuilder</a:t>
            </a:r>
            <a:endParaRPr lang="pt-BR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07818" y="257695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412078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64A468-B343-DB5B-9566-26EB34A114DE}"/>
              </a:ext>
            </a:extLst>
          </p:cNvPr>
          <p:cNvSpPr txBox="1"/>
          <p:nvPr/>
        </p:nvSpPr>
        <p:spPr>
          <a:xfrm>
            <a:off x="0" y="885070"/>
            <a:ext cx="3410712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Crie um projeto chamado </a:t>
            </a:r>
            <a:r>
              <a:rPr lang="pt-BR" dirty="0" err="1">
                <a:solidFill>
                  <a:schemeClr val="tx2"/>
                </a:solidFill>
              </a:rPr>
              <a:t>WindowBuilderPrj</a:t>
            </a:r>
            <a:r>
              <a:rPr lang="pt-BR" dirty="0">
                <a:solidFill>
                  <a:schemeClr val="tx2"/>
                </a:solidFill>
              </a:rPr>
              <a:t>, um pacote </a:t>
            </a:r>
            <a:r>
              <a:rPr lang="pt-BR" dirty="0" err="1">
                <a:solidFill>
                  <a:schemeClr val="tx2"/>
                </a:solidFill>
              </a:rPr>
              <a:t>meuapp</a:t>
            </a:r>
            <a:r>
              <a:rPr lang="pt-BR" dirty="0">
                <a:solidFill>
                  <a:schemeClr val="tx2"/>
                </a:solidFill>
              </a:rPr>
              <a:t> e uma classe chamada </a:t>
            </a:r>
            <a:r>
              <a:rPr lang="pt-BR" dirty="0" err="1">
                <a:solidFill>
                  <a:schemeClr val="tx2"/>
                </a:solidFill>
              </a:rPr>
              <a:t>Tela.java</a:t>
            </a:r>
            <a:r>
              <a:rPr lang="pt-BR" dirty="0">
                <a:solidFill>
                  <a:schemeClr val="tx2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2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Depois clique com o botão direito na classe e abra com o WindowBuilder Editor.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0D0972-564C-78AE-B2DD-D62810C89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16" y="885070"/>
            <a:ext cx="4498848" cy="3795716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E4C1981-B3CB-6A72-B66E-019B8B03DD3D}"/>
              </a:ext>
            </a:extLst>
          </p:cNvPr>
          <p:cNvCxnSpPr/>
          <p:nvPr/>
        </p:nvCxnSpPr>
        <p:spPr>
          <a:xfrm flipH="1">
            <a:off x="8302752" y="2539760"/>
            <a:ext cx="795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31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4C6E80-4479-C11E-EB85-B4A7C2A7B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03" t="9969" r="22500" b="28745"/>
          <a:stretch/>
        </p:blipFill>
        <p:spPr>
          <a:xfrm>
            <a:off x="352191" y="995626"/>
            <a:ext cx="5220929" cy="3152248"/>
          </a:xfrm>
          <a:prstGeom prst="rect">
            <a:avLst/>
          </a:prstGeom>
        </p:spPr>
      </p:pic>
      <p:sp>
        <p:nvSpPr>
          <p:cNvPr id="7" name="Elipse 20">
            <a:extLst>
              <a:ext uri="{FF2B5EF4-FFF2-40B4-BE49-F238E27FC236}">
                <a16:creationId xmlns:a16="http://schemas.microsoft.com/office/drawing/2014/main" id="{D6AC54E5-9ED6-F018-4048-8EF2D52BB096}"/>
              </a:ext>
            </a:extLst>
          </p:cNvPr>
          <p:cNvSpPr/>
          <p:nvPr/>
        </p:nvSpPr>
        <p:spPr>
          <a:xfrm>
            <a:off x="212082" y="3889777"/>
            <a:ext cx="1017639" cy="39820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ABAD719-7A5E-7CFC-CF5C-7F0D61381679}"/>
              </a:ext>
            </a:extLst>
          </p:cNvPr>
          <p:cNvCxnSpPr/>
          <p:nvPr/>
        </p:nvCxnSpPr>
        <p:spPr>
          <a:xfrm flipH="1" flipV="1">
            <a:off x="2859418" y="3410455"/>
            <a:ext cx="1349477" cy="11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EACC62-C207-435C-8820-E582531200DA}"/>
              </a:ext>
            </a:extLst>
          </p:cNvPr>
          <p:cNvCxnSpPr/>
          <p:nvPr/>
        </p:nvCxnSpPr>
        <p:spPr>
          <a:xfrm flipH="1" flipV="1">
            <a:off x="2778302" y="3540733"/>
            <a:ext cx="1349477" cy="11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D753921-27A3-55DF-1E0D-D199A66162FB}"/>
              </a:ext>
            </a:extLst>
          </p:cNvPr>
          <p:cNvCxnSpPr>
            <a:cxnSpLocks/>
          </p:cNvCxnSpPr>
          <p:nvPr/>
        </p:nvCxnSpPr>
        <p:spPr>
          <a:xfrm>
            <a:off x="1229721" y="3233474"/>
            <a:ext cx="538316" cy="176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28">
            <a:extLst>
              <a:ext uri="{FF2B5EF4-FFF2-40B4-BE49-F238E27FC236}">
                <a16:creationId xmlns:a16="http://schemas.microsoft.com/office/drawing/2014/main" id="{AD4962D9-4E34-4470-540D-5493375CD717}"/>
              </a:ext>
            </a:extLst>
          </p:cNvPr>
          <p:cNvSpPr/>
          <p:nvPr/>
        </p:nvSpPr>
        <p:spPr>
          <a:xfrm>
            <a:off x="212082" y="2396503"/>
            <a:ext cx="1017639" cy="39820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9">
            <a:extLst>
              <a:ext uri="{FF2B5EF4-FFF2-40B4-BE49-F238E27FC236}">
                <a16:creationId xmlns:a16="http://schemas.microsoft.com/office/drawing/2014/main" id="{11CD07AC-CA52-251C-2114-67CCE7AE6E0A}"/>
              </a:ext>
            </a:extLst>
          </p:cNvPr>
          <p:cNvSpPr/>
          <p:nvPr/>
        </p:nvSpPr>
        <p:spPr>
          <a:xfrm>
            <a:off x="212082" y="903229"/>
            <a:ext cx="1017639" cy="39820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2D8203-2F2E-15F7-86A1-3B86BE06AC58}"/>
              </a:ext>
            </a:extLst>
          </p:cNvPr>
          <p:cNvSpPr txBox="1"/>
          <p:nvPr/>
        </p:nvSpPr>
        <p:spPr>
          <a:xfrm>
            <a:off x="5713229" y="903229"/>
            <a:ext cx="33121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tx2"/>
                </a:solidFill>
              </a:rPr>
              <a:t>Clique na opção </a:t>
            </a:r>
            <a:r>
              <a:rPr lang="pt-BR" sz="1600" b="1" dirty="0">
                <a:solidFill>
                  <a:schemeClr val="tx2"/>
                </a:solidFill>
              </a:rPr>
              <a:t>Design</a:t>
            </a:r>
            <a:r>
              <a:rPr lang="pt-BR" sz="1600" dirty="0">
                <a:solidFill>
                  <a:schemeClr val="tx2"/>
                </a:solidFill>
              </a:rPr>
              <a:t> que será mostrada a interface do </a:t>
            </a:r>
            <a:r>
              <a:rPr lang="pt-BR" sz="1600" dirty="0" err="1">
                <a:solidFill>
                  <a:schemeClr val="tx2"/>
                </a:solidFill>
              </a:rPr>
              <a:t>Window</a:t>
            </a:r>
            <a:r>
              <a:rPr lang="pt-BR" sz="1600" dirty="0">
                <a:solidFill>
                  <a:schemeClr val="tx2"/>
                </a:solidFill>
              </a:rPr>
              <a:t> </a:t>
            </a:r>
            <a:r>
              <a:rPr lang="pt-BR" sz="1600" dirty="0" err="1">
                <a:solidFill>
                  <a:schemeClr val="tx2"/>
                </a:solidFill>
              </a:rPr>
              <a:t>Builder</a:t>
            </a:r>
            <a:r>
              <a:rPr lang="pt-BR" sz="1600" dirty="0">
                <a:solidFill>
                  <a:schemeClr val="tx2"/>
                </a:solidFill>
              </a:rPr>
              <a:t>.</a:t>
            </a:r>
          </a:p>
          <a:p>
            <a:pPr algn="just"/>
            <a:endParaRPr lang="pt-BR" sz="1600" dirty="0">
              <a:solidFill>
                <a:schemeClr val="tx2"/>
              </a:solidFill>
            </a:endParaRPr>
          </a:p>
          <a:p>
            <a:pPr algn="just"/>
            <a:r>
              <a:rPr lang="pt-BR" sz="1600" dirty="0">
                <a:solidFill>
                  <a:schemeClr val="tx2"/>
                </a:solidFill>
              </a:rPr>
              <a:t>1) Adicione o “</a:t>
            </a:r>
            <a:r>
              <a:rPr lang="pt-BR" sz="1600" b="1" dirty="0" err="1">
                <a:solidFill>
                  <a:schemeClr val="tx2"/>
                </a:solidFill>
              </a:rPr>
              <a:t>Absolute</a:t>
            </a:r>
            <a:r>
              <a:rPr lang="pt-BR" sz="1600" b="1" dirty="0">
                <a:solidFill>
                  <a:schemeClr val="tx2"/>
                </a:solidFill>
              </a:rPr>
              <a:t> Layout</a:t>
            </a:r>
            <a:r>
              <a:rPr lang="pt-BR" sz="1600" dirty="0">
                <a:solidFill>
                  <a:schemeClr val="tx2"/>
                </a:solidFill>
              </a:rPr>
              <a:t>” que permitirá criar um </a:t>
            </a:r>
            <a:r>
              <a:rPr lang="pt-BR" sz="1600" b="1" dirty="0" err="1">
                <a:solidFill>
                  <a:schemeClr val="tx2"/>
                </a:solidFill>
              </a:rPr>
              <a:t>contentPane</a:t>
            </a:r>
            <a:r>
              <a:rPr lang="pt-BR" sz="1600" dirty="0">
                <a:solidFill>
                  <a:schemeClr val="tx2"/>
                </a:solidFill>
              </a:rPr>
              <a:t>.</a:t>
            </a:r>
          </a:p>
          <a:p>
            <a:pPr algn="just"/>
            <a:r>
              <a:rPr lang="pt-BR" sz="1600" dirty="0">
                <a:solidFill>
                  <a:schemeClr val="tx2"/>
                </a:solidFill>
              </a:rPr>
              <a:t>2) Acione os elementos </a:t>
            </a:r>
            <a:r>
              <a:rPr lang="pt-BR" sz="1600" b="1" dirty="0" err="1">
                <a:solidFill>
                  <a:schemeClr val="tx2"/>
                </a:solidFill>
              </a:rPr>
              <a:t>JLabel</a:t>
            </a:r>
            <a:r>
              <a:rPr lang="pt-BR" sz="1600" dirty="0">
                <a:solidFill>
                  <a:schemeClr val="tx2"/>
                </a:solidFill>
              </a:rPr>
              <a:t> e </a:t>
            </a:r>
            <a:r>
              <a:rPr lang="pt-BR" sz="1600" b="1" dirty="0" err="1">
                <a:solidFill>
                  <a:schemeClr val="tx2"/>
                </a:solidFill>
              </a:rPr>
              <a:t>JTextField</a:t>
            </a:r>
            <a:r>
              <a:rPr lang="pt-BR" sz="1600" dirty="0">
                <a:solidFill>
                  <a:schemeClr val="tx2"/>
                </a:solidFill>
              </a:rPr>
              <a:t> para compor a tela ao lado.</a:t>
            </a:r>
          </a:p>
          <a:p>
            <a:pPr algn="just"/>
            <a:endParaRPr lang="pt-BR" sz="1600" dirty="0">
              <a:solidFill>
                <a:schemeClr val="tx2"/>
              </a:solidFill>
            </a:endParaRPr>
          </a:p>
          <a:p>
            <a:pPr algn="just"/>
            <a:r>
              <a:rPr lang="pt-BR" sz="1600" dirty="0">
                <a:solidFill>
                  <a:schemeClr val="tx2"/>
                </a:solidFill>
              </a:rPr>
              <a:t>Todos os elementos possuem propriedades que podem ser alteradas, basta selecionar o objeto que as propriedades serão exibidas no menu lateral.</a:t>
            </a:r>
          </a:p>
        </p:txBody>
      </p:sp>
    </p:spTree>
    <p:extLst>
      <p:ext uri="{BB962C8B-B14F-4D97-AF65-F5344CB8AC3E}">
        <p14:creationId xmlns:p14="http://schemas.microsoft.com/office/powerpoint/2010/main" val="213919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4AEB28-6847-CFD8-1BC4-F1E8FA42DC11}"/>
              </a:ext>
            </a:extLst>
          </p:cNvPr>
          <p:cNvSpPr txBox="1"/>
          <p:nvPr/>
        </p:nvSpPr>
        <p:spPr>
          <a:xfrm>
            <a:off x="2843785" y="786166"/>
            <a:ext cx="60642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tx2"/>
                </a:solidFill>
              </a:rPr>
              <a:t>3) Adicione um elemento </a:t>
            </a:r>
            <a:r>
              <a:rPr lang="pt-BR" sz="1600" b="1" dirty="0" err="1">
                <a:solidFill>
                  <a:schemeClr val="tx2"/>
                </a:solidFill>
              </a:rPr>
              <a:t>JButton</a:t>
            </a:r>
            <a:r>
              <a:rPr lang="pt-BR" sz="1600" dirty="0">
                <a:solidFill>
                  <a:schemeClr val="tx2"/>
                </a:solidFill>
              </a:rPr>
              <a:t>.</a:t>
            </a:r>
          </a:p>
          <a:p>
            <a:pPr algn="just"/>
            <a:endParaRPr lang="pt-BR" sz="1600" dirty="0">
              <a:solidFill>
                <a:schemeClr val="tx2"/>
              </a:solidFill>
            </a:endParaRPr>
          </a:p>
          <a:p>
            <a:pPr algn="just"/>
            <a:r>
              <a:rPr lang="pt-BR" sz="1600" dirty="0">
                <a:solidFill>
                  <a:schemeClr val="tx2"/>
                </a:solidFill>
              </a:rPr>
              <a:t>Clique duas vezes no botão, será aberto o código fonte já com o </a:t>
            </a:r>
            <a:r>
              <a:rPr lang="pt-BR" sz="1600" b="1" dirty="0">
                <a:solidFill>
                  <a:schemeClr val="tx2"/>
                </a:solidFill>
              </a:rPr>
              <a:t>evento de click </a:t>
            </a:r>
            <a:r>
              <a:rPr lang="pt-BR" sz="1600" dirty="0">
                <a:solidFill>
                  <a:schemeClr val="tx2"/>
                </a:solidFill>
              </a:rPr>
              <a:t>do botão pronto, vamos colocar uma mensagem na tela: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27DAE-0714-FB34-8708-6E259D401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68" t="16345" r="22500" b="54933"/>
          <a:stretch/>
        </p:blipFill>
        <p:spPr>
          <a:xfrm>
            <a:off x="302342" y="709222"/>
            <a:ext cx="2426109" cy="147732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F0F868E-8FF7-35CA-9468-A2908C931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64" y="2387941"/>
            <a:ext cx="6331271" cy="20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1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64A468-B343-DB5B-9566-26EB34A114DE}"/>
              </a:ext>
            </a:extLst>
          </p:cNvPr>
          <p:cNvSpPr txBox="1"/>
          <p:nvPr/>
        </p:nvSpPr>
        <p:spPr>
          <a:xfrm>
            <a:off x="0" y="584775"/>
            <a:ext cx="845404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Primeiro </a:t>
            </a:r>
            <a:r>
              <a:rPr lang="pt-BR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projeto com o </a:t>
            </a:r>
            <a:r>
              <a:rPr lang="pt-BR" sz="1800" dirty="0">
                <a:solidFill>
                  <a:schemeClr val="tx2"/>
                </a:solidFill>
                <a:cs typeface="Calibri" panose="020F0502020204030204" pitchFamily="34" charset="0"/>
              </a:rPr>
              <a:t>WindowBuilder</a:t>
            </a:r>
            <a:endParaRPr lang="pt-BR" dirty="0">
              <a:solidFill>
                <a:schemeClr val="tx2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4) </a:t>
            </a:r>
            <a:r>
              <a:rPr lang="pt-BR" b="0" i="0" dirty="0">
                <a:solidFill>
                  <a:schemeClr val="tx2"/>
                </a:solidFill>
                <a:effectLst/>
              </a:rPr>
              <a:t>Agora crie um botão de </a:t>
            </a:r>
            <a:r>
              <a:rPr lang="pt-BR" b="1" i="0" dirty="0">
                <a:solidFill>
                  <a:schemeClr val="tx2"/>
                </a:solidFill>
                <a:effectLst/>
              </a:rPr>
              <a:t>Limpar</a:t>
            </a:r>
            <a:r>
              <a:rPr lang="pt-BR" i="0" dirty="0">
                <a:solidFill>
                  <a:schemeClr val="tx2"/>
                </a:solidFill>
                <a:effectLst/>
              </a:rPr>
              <a:t>, ao lado do botão OK, e</a:t>
            </a:r>
            <a:r>
              <a:rPr lang="pt-BR" b="0" i="0" dirty="0">
                <a:solidFill>
                  <a:schemeClr val="tx2"/>
                </a:solidFill>
                <a:effectLst/>
              </a:rPr>
              <a:t> o evento para limpar os campos Nome e </a:t>
            </a:r>
            <a:r>
              <a:rPr lang="pt-BR" b="0" i="0" dirty="0" err="1">
                <a:solidFill>
                  <a:schemeClr val="tx2"/>
                </a:solidFill>
                <a:effectLst/>
              </a:rPr>
              <a:t>Email</a:t>
            </a:r>
            <a:r>
              <a:rPr lang="pt-BR" b="0" i="0" dirty="0">
                <a:solidFill>
                  <a:schemeClr val="tx2"/>
                </a:solidFill>
                <a:effectLst/>
              </a:rPr>
              <a:t>. </a:t>
            </a:r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2C6CDB-258C-B684-1782-2DA3580D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0" y="2309970"/>
            <a:ext cx="5118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49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64A468-B343-DB5B-9566-26EB34A114DE}"/>
              </a:ext>
            </a:extLst>
          </p:cNvPr>
          <p:cNvSpPr txBox="1"/>
          <p:nvPr/>
        </p:nvSpPr>
        <p:spPr>
          <a:xfrm>
            <a:off x="0" y="584775"/>
            <a:ext cx="845404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Primeiro </a:t>
            </a:r>
            <a:r>
              <a:rPr lang="pt-BR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projeto com o </a:t>
            </a:r>
            <a:r>
              <a:rPr lang="pt-BR" sz="1800" dirty="0">
                <a:solidFill>
                  <a:schemeClr val="tx2"/>
                </a:solidFill>
                <a:cs typeface="Calibri" panose="020F0502020204030204" pitchFamily="34" charset="0"/>
              </a:rPr>
              <a:t>WindowBuilder</a:t>
            </a:r>
            <a:endParaRPr lang="pt-BR" dirty="0">
              <a:solidFill>
                <a:schemeClr val="tx2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5) </a:t>
            </a:r>
            <a:r>
              <a:rPr lang="pt-BR" b="0" i="0" dirty="0">
                <a:solidFill>
                  <a:schemeClr val="tx2"/>
                </a:solidFill>
                <a:effectLst/>
              </a:rPr>
              <a:t>Por fim, crie os campos CEP, Telefone, CPF e Data, formatados por meio da classe </a:t>
            </a:r>
            <a:r>
              <a:rPr lang="pt-BR" b="1" i="0" dirty="0" err="1">
                <a:solidFill>
                  <a:schemeClr val="tx2"/>
                </a:solidFill>
                <a:effectLst/>
              </a:rPr>
              <a:t>MaskFormatter</a:t>
            </a:r>
            <a:r>
              <a:rPr lang="pt-BR" b="0" i="0" dirty="0">
                <a:solidFill>
                  <a:schemeClr val="tx2"/>
                </a:solidFill>
                <a:effectLst/>
              </a:rPr>
              <a:t>.</a:t>
            </a:r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AFDAB6-8314-B178-285B-AFDC2028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2322830"/>
            <a:ext cx="5880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8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14797-C857-B677-CE55-5D51F87BA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1469231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Linguagens de Programação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BEA07C-3E87-C089-C02F-017E3D96A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3338" y="3417966"/>
            <a:ext cx="6837323" cy="1314450"/>
          </a:xfrm>
        </p:spPr>
        <p:txBody>
          <a:bodyPr>
            <a:normAutofit fontScale="92500"/>
          </a:bodyPr>
          <a:lstStyle/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3º período</a:t>
            </a:r>
          </a:p>
          <a:p>
            <a:r>
              <a:rPr lang="pt-BR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Prof. Dr. João Paulo Aramuni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3DEF80-8D18-D849-649F-DF4EAF90C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3" r="16638"/>
          <a:stretch/>
        </p:blipFill>
        <p:spPr>
          <a:xfrm>
            <a:off x="148405" y="128483"/>
            <a:ext cx="1644182" cy="167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Referências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1CEC86-8F3D-2A44-7A20-B739DDD4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71" y="1158120"/>
            <a:ext cx="1990390" cy="28272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BD4D1E-6847-8DE1-8042-A1CAB20A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525" y="1158120"/>
            <a:ext cx="1944524" cy="28272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9F4315-7A0A-EE88-8397-34FD06F37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12" y="1158120"/>
            <a:ext cx="1947667" cy="282725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B6EEFBF-43D6-0FA1-F3AF-5E833B0EA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853" y="1158120"/>
            <a:ext cx="1979080" cy="28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97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14797-C857-B677-CE55-5D51F87BA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1469231"/>
            <a:ext cx="7772400" cy="1102519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Obrigado!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BEA07C-3E87-C089-C02F-017E3D96A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3338" y="3417966"/>
            <a:ext cx="6837323" cy="1314450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joaopauloaramuni@gmail.com</a:t>
            </a:r>
            <a:endParaRPr lang="pt-BR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D293C-4774-CAA8-BDD8-88BD4B371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3" r="16638"/>
          <a:stretch/>
        </p:blipFill>
        <p:spPr>
          <a:xfrm>
            <a:off x="148405" y="128483"/>
            <a:ext cx="1644182" cy="167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8" y="1092819"/>
            <a:ext cx="845404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Formatação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Primeiro </a:t>
            </a:r>
            <a:r>
              <a:rPr lang="pt-BR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projeto com o </a:t>
            </a:r>
            <a:r>
              <a:rPr lang="pt-B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WindowBuilder</a:t>
            </a:r>
            <a:endParaRPr lang="pt-BR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07818" y="257695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4195964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8" y="1092819"/>
            <a:ext cx="845404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Formatação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Primeiro </a:t>
            </a:r>
            <a:r>
              <a:rPr lang="pt-BR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projeto com o </a:t>
            </a:r>
            <a:r>
              <a:rPr lang="pt-B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WindowBuilder</a:t>
            </a:r>
            <a:endParaRPr lang="pt-BR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07818" y="257695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165923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64A468-B343-DB5B-9566-26EB34A114DE}"/>
              </a:ext>
            </a:extLst>
          </p:cNvPr>
          <p:cNvSpPr txBox="1"/>
          <p:nvPr/>
        </p:nvSpPr>
        <p:spPr>
          <a:xfrm>
            <a:off x="0" y="584775"/>
            <a:ext cx="845404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Formatando campos com </a:t>
            </a:r>
            <a:r>
              <a:rPr lang="pt-BR" dirty="0" err="1">
                <a:solidFill>
                  <a:schemeClr val="tx2"/>
                </a:solidFill>
              </a:rPr>
              <a:t>JFormattedTextField</a:t>
            </a:r>
            <a:endParaRPr lang="pt-BR" dirty="0">
              <a:solidFill>
                <a:schemeClr val="tx2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As máscaras são muito utilizadas em sistemas comerciais, pois elas ajudam na padronização da visualização de dados. Um exemplo de máscara é o telefone: "(31)98888-0000" ou o CEP: ”30-100.200".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2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Antes de criarmos e utilizarmos um </a:t>
            </a:r>
            <a:r>
              <a:rPr lang="pt-BR" b="1" dirty="0" err="1">
                <a:solidFill>
                  <a:schemeClr val="tx2"/>
                </a:solidFill>
              </a:rPr>
              <a:t>JFormattedTextField</a:t>
            </a:r>
            <a:r>
              <a:rPr lang="pt-BR" dirty="0">
                <a:solidFill>
                  <a:schemeClr val="tx2"/>
                </a:solidFill>
              </a:rPr>
              <a:t> devemos criar um objeto </a:t>
            </a:r>
            <a:r>
              <a:rPr lang="pt-BR" b="1" dirty="0" err="1">
                <a:solidFill>
                  <a:schemeClr val="tx2"/>
                </a:solidFill>
              </a:rPr>
              <a:t>MaskFormatter</a:t>
            </a:r>
            <a:r>
              <a:rPr lang="pt-BR" dirty="0">
                <a:solidFill>
                  <a:schemeClr val="tx2"/>
                </a:solidFill>
              </a:rPr>
              <a:t> e configurar uma máscara.</a:t>
            </a:r>
          </a:p>
        </p:txBody>
      </p:sp>
    </p:spTree>
    <p:extLst>
      <p:ext uri="{BB962C8B-B14F-4D97-AF65-F5344CB8AC3E}">
        <p14:creationId xmlns:p14="http://schemas.microsoft.com/office/powerpoint/2010/main" val="3581557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64A468-B343-DB5B-9566-26EB34A114DE}"/>
              </a:ext>
            </a:extLst>
          </p:cNvPr>
          <p:cNvSpPr txBox="1"/>
          <p:nvPr/>
        </p:nvSpPr>
        <p:spPr>
          <a:xfrm>
            <a:off x="0" y="584775"/>
            <a:ext cx="845404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Formatando campos com </a:t>
            </a:r>
            <a:r>
              <a:rPr lang="pt-BR" dirty="0" err="1">
                <a:solidFill>
                  <a:schemeClr val="tx2"/>
                </a:solidFill>
              </a:rPr>
              <a:t>JFormattedTextField</a:t>
            </a:r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30210B-90C2-EF8B-7C03-9F2FEADC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80800"/>
            <a:ext cx="7772400" cy="158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9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64A468-B343-DB5B-9566-26EB34A114DE}"/>
              </a:ext>
            </a:extLst>
          </p:cNvPr>
          <p:cNvSpPr txBox="1"/>
          <p:nvPr/>
        </p:nvSpPr>
        <p:spPr>
          <a:xfrm>
            <a:off x="0" y="584775"/>
            <a:ext cx="845404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Formatando campos com </a:t>
            </a:r>
            <a:r>
              <a:rPr lang="pt-BR" dirty="0" err="1">
                <a:solidFill>
                  <a:schemeClr val="tx2"/>
                </a:solidFill>
              </a:rPr>
              <a:t>JFormattedTextField</a:t>
            </a:r>
            <a:endParaRPr lang="pt-BR" dirty="0">
              <a:solidFill>
                <a:schemeClr val="tx2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</a:rPr>
              <a:t>Quando criamos um </a:t>
            </a:r>
            <a:r>
              <a:rPr lang="pt-BR" sz="1600" b="1" dirty="0" err="1">
                <a:solidFill>
                  <a:schemeClr val="tx2"/>
                </a:solidFill>
              </a:rPr>
              <a:t>MaskFormatter</a:t>
            </a:r>
            <a:r>
              <a:rPr lang="pt-BR" sz="1600" dirty="0">
                <a:solidFill>
                  <a:schemeClr val="tx2"/>
                </a:solidFill>
              </a:rPr>
              <a:t> podemos utilizar ao invés de </a:t>
            </a:r>
            <a:r>
              <a:rPr lang="pt-BR" sz="1600" b="1" dirty="0">
                <a:solidFill>
                  <a:schemeClr val="tx2"/>
                </a:solidFill>
              </a:rPr>
              <a:t>“#”</a:t>
            </a:r>
            <a:r>
              <a:rPr lang="pt-BR" sz="1600" dirty="0">
                <a:solidFill>
                  <a:schemeClr val="tx2"/>
                </a:solidFill>
              </a:rPr>
              <a:t>, outros caracteres, dependendo do tipo de restrição que desejamos implementar no </a:t>
            </a:r>
            <a:r>
              <a:rPr lang="pt-BR" sz="1600" b="1" dirty="0" err="1">
                <a:solidFill>
                  <a:schemeClr val="tx2"/>
                </a:solidFill>
              </a:rPr>
              <a:t>JFormattedTextField</a:t>
            </a:r>
            <a:r>
              <a:rPr lang="pt-BR" sz="1600" dirty="0">
                <a:solidFill>
                  <a:schemeClr val="tx2"/>
                </a:solidFill>
              </a:rPr>
              <a:t>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2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</a:rPr>
              <a:t>Esses caracteres são definidos abaixo:</a:t>
            </a:r>
            <a:endParaRPr lang="pt-BR" dirty="0">
              <a:solidFill>
                <a:schemeClr val="tx2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2"/>
                </a:solidFill>
              </a:rPr>
              <a:t>"#"</a:t>
            </a:r>
            <a:r>
              <a:rPr lang="pt-BR" sz="1600" dirty="0">
                <a:solidFill>
                  <a:schemeClr val="tx2"/>
                </a:solidFill>
              </a:rPr>
              <a:t> indica que qualquer número poderá ser inserido (0-9);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2"/>
                </a:solidFill>
              </a:rPr>
              <a:t>"</a:t>
            </a:r>
            <a:r>
              <a:rPr lang="pt-BR" sz="1600" b="1" dirty="0" err="1">
                <a:solidFill>
                  <a:schemeClr val="tx2"/>
                </a:solidFill>
              </a:rPr>
              <a:t>U</a:t>
            </a:r>
            <a:r>
              <a:rPr lang="pt-BR" sz="1600" b="1" dirty="0">
                <a:solidFill>
                  <a:schemeClr val="tx2"/>
                </a:solidFill>
              </a:rPr>
              <a:t>" </a:t>
            </a:r>
            <a:r>
              <a:rPr lang="pt-BR" sz="1600" dirty="0">
                <a:solidFill>
                  <a:schemeClr val="tx2"/>
                </a:solidFill>
              </a:rPr>
              <a:t>indica que qualquer letra (</a:t>
            </a:r>
            <a:r>
              <a:rPr lang="pt-BR" sz="1600" dirty="0" err="1">
                <a:solidFill>
                  <a:schemeClr val="tx2"/>
                </a:solidFill>
              </a:rPr>
              <a:t>a-z</a:t>
            </a:r>
            <a:r>
              <a:rPr lang="pt-BR" sz="1600" dirty="0">
                <a:solidFill>
                  <a:schemeClr val="tx2"/>
                </a:solidFill>
              </a:rPr>
              <a:t>) poderá ser inserida. A máscara converterá letras minúsculas em maiúsculas;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2"/>
                </a:solidFill>
              </a:rPr>
              <a:t>"L" </a:t>
            </a:r>
            <a:r>
              <a:rPr lang="pt-BR" sz="1600" dirty="0">
                <a:solidFill>
                  <a:schemeClr val="tx2"/>
                </a:solidFill>
              </a:rPr>
              <a:t>indica qualquer letra (</a:t>
            </a:r>
            <a:r>
              <a:rPr lang="pt-BR" sz="1600" dirty="0" err="1">
                <a:solidFill>
                  <a:schemeClr val="tx2"/>
                </a:solidFill>
              </a:rPr>
              <a:t>a-z</a:t>
            </a:r>
            <a:r>
              <a:rPr lang="pt-BR" sz="1600" dirty="0">
                <a:solidFill>
                  <a:schemeClr val="tx2"/>
                </a:solidFill>
              </a:rPr>
              <a:t>) poderá ser inserida. A máscara converterá letras maiúsculas em minúsculas;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2"/>
                </a:solidFill>
              </a:rPr>
              <a:t>"?"</a:t>
            </a:r>
            <a:r>
              <a:rPr lang="pt-BR" sz="1600" dirty="0">
                <a:solidFill>
                  <a:schemeClr val="tx2"/>
                </a:solidFill>
              </a:rPr>
              <a:t> indica qualquer letra (</a:t>
            </a:r>
            <a:r>
              <a:rPr lang="pt-BR" sz="1600" dirty="0" err="1">
                <a:solidFill>
                  <a:schemeClr val="tx2"/>
                </a:solidFill>
              </a:rPr>
              <a:t>a-z</a:t>
            </a:r>
            <a:r>
              <a:rPr lang="pt-BR" sz="1600" dirty="0">
                <a:solidFill>
                  <a:schemeClr val="tx2"/>
                </a:solidFill>
              </a:rPr>
              <a:t>) poderá ser inserida. A máscara manterá a letra inserida;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2"/>
                </a:solidFill>
              </a:rPr>
              <a:t>"A" </a:t>
            </a:r>
            <a:r>
              <a:rPr lang="pt-BR" sz="1600" dirty="0">
                <a:solidFill>
                  <a:schemeClr val="tx2"/>
                </a:solidFill>
              </a:rPr>
              <a:t>indica qualquer letra ou numero (0-9 e </a:t>
            </a:r>
            <a:r>
              <a:rPr lang="pt-BR" sz="1600" dirty="0" err="1">
                <a:solidFill>
                  <a:schemeClr val="tx2"/>
                </a:solidFill>
              </a:rPr>
              <a:t>a-z</a:t>
            </a:r>
            <a:r>
              <a:rPr lang="pt-BR" sz="1600" dirty="0">
                <a:solidFill>
                  <a:schemeClr val="tx2"/>
                </a:solidFill>
              </a:rPr>
              <a:t>) poderá ser inserido;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2"/>
                </a:solidFill>
              </a:rPr>
              <a:t>"H" </a:t>
            </a:r>
            <a:r>
              <a:rPr lang="pt-BR" sz="1600" dirty="0">
                <a:solidFill>
                  <a:schemeClr val="tx2"/>
                </a:solidFill>
              </a:rPr>
              <a:t>indica qualquer </a:t>
            </a:r>
            <a:r>
              <a:rPr lang="pt-BR" sz="1600" dirty="0" err="1">
                <a:solidFill>
                  <a:schemeClr val="tx2"/>
                </a:solidFill>
              </a:rPr>
              <a:t>caracter</a:t>
            </a:r>
            <a:r>
              <a:rPr lang="pt-BR" sz="1600" dirty="0">
                <a:solidFill>
                  <a:schemeClr val="tx2"/>
                </a:solidFill>
              </a:rPr>
              <a:t> hexadecimal (0-9 </a:t>
            </a:r>
            <a:r>
              <a:rPr lang="pt-BR" sz="1600" dirty="0" err="1">
                <a:solidFill>
                  <a:schemeClr val="tx2"/>
                </a:solidFill>
              </a:rPr>
              <a:t>a-f</a:t>
            </a:r>
            <a:r>
              <a:rPr lang="pt-BR" sz="1600" dirty="0">
                <a:solidFill>
                  <a:schemeClr val="tx2"/>
                </a:solidFill>
              </a:rPr>
              <a:t>) poderá ser inserido;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2"/>
                </a:solidFill>
              </a:rPr>
              <a:t>"*" </a:t>
            </a:r>
            <a:r>
              <a:rPr lang="pt-BR" sz="1600" dirty="0">
                <a:solidFill>
                  <a:schemeClr val="tx2"/>
                </a:solidFill>
              </a:rPr>
              <a:t>indica qualquer coisa, incluindo caracteres especiais poderão ser inseridos.</a:t>
            </a:r>
          </a:p>
        </p:txBody>
      </p:sp>
    </p:spTree>
    <p:extLst>
      <p:ext uri="{BB962C8B-B14F-4D97-AF65-F5344CB8AC3E}">
        <p14:creationId xmlns:p14="http://schemas.microsoft.com/office/powerpoint/2010/main" val="3141017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64A468-B343-DB5B-9566-26EB34A114DE}"/>
              </a:ext>
            </a:extLst>
          </p:cNvPr>
          <p:cNvSpPr txBox="1"/>
          <p:nvPr/>
        </p:nvSpPr>
        <p:spPr>
          <a:xfrm>
            <a:off x="0" y="584775"/>
            <a:ext cx="8454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Formatando campos com </a:t>
            </a:r>
            <a:r>
              <a:rPr lang="pt-BR" dirty="0" err="1">
                <a:solidFill>
                  <a:schemeClr val="tx2"/>
                </a:solidFill>
              </a:rPr>
              <a:t>JFormattedTextField</a:t>
            </a:r>
            <a:endParaRPr lang="pt-BR" dirty="0">
              <a:solidFill>
                <a:schemeClr val="tx2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Algumas máscaras prontas que podemos utilizar em nossos projetos: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28CF6FC-965E-592F-3940-E29096994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49934"/>
              </p:ext>
            </p:extLst>
          </p:nvPr>
        </p:nvGraphicFramePr>
        <p:xfrm>
          <a:off x="1179022" y="1578730"/>
          <a:ext cx="60960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8966065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61095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Telefone Internacional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+##(##)####-####</a:t>
                      </a:r>
                      <a:endParaRPr lang="pt-B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18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Telefone Nacional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(##)####-####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89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CEP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##.###-### ou #####-###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8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CPF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###.###.###-##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2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Placa de automóveis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UUU-####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87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CNPJ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##.###.###/####-##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82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Título de eleitor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#########/##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19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Data de nascimento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##/##/####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57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04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61656D-AE93-8F18-533F-776180BC8B87}"/>
              </a:ext>
            </a:extLst>
          </p:cNvPr>
          <p:cNvSpPr txBox="1"/>
          <p:nvPr/>
        </p:nvSpPr>
        <p:spPr>
          <a:xfrm>
            <a:off x="0" y="0"/>
            <a:ext cx="701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64A468-B343-DB5B-9566-26EB34A114DE}"/>
              </a:ext>
            </a:extLst>
          </p:cNvPr>
          <p:cNvSpPr txBox="1"/>
          <p:nvPr/>
        </p:nvSpPr>
        <p:spPr>
          <a:xfrm>
            <a:off x="0" y="584775"/>
            <a:ext cx="84540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Formatando campos com </a:t>
            </a:r>
            <a:r>
              <a:rPr lang="pt-BR" dirty="0" err="1">
                <a:solidFill>
                  <a:schemeClr val="tx2"/>
                </a:solidFill>
              </a:rPr>
              <a:t>JFormattedTextField</a:t>
            </a:r>
            <a:endParaRPr lang="pt-BR" dirty="0">
              <a:solidFill>
                <a:schemeClr val="tx2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2"/>
                </a:solidFill>
                <a:effectLst/>
              </a:rPr>
              <a:t>Para exemplificar o uso do </a:t>
            </a:r>
            <a:r>
              <a:rPr lang="pt-BR" b="0" i="0" dirty="0" err="1">
                <a:solidFill>
                  <a:schemeClr val="tx2"/>
                </a:solidFill>
                <a:effectLst/>
              </a:rPr>
              <a:t>JFormattedTextField</a:t>
            </a:r>
            <a:r>
              <a:rPr lang="pt-BR" b="0" i="0" dirty="0">
                <a:solidFill>
                  <a:schemeClr val="tx2"/>
                </a:solidFill>
                <a:effectLst/>
              </a:rPr>
              <a:t> segue o exemplo abaixo</a:t>
            </a:r>
            <a:r>
              <a:rPr lang="pt-BR" b="1" i="0" dirty="0">
                <a:solidFill>
                  <a:schemeClr val="tx2"/>
                </a:solidFill>
                <a:effectLst/>
              </a:rPr>
              <a:t>,</a:t>
            </a:r>
            <a:r>
              <a:rPr lang="pt-BR" dirty="0">
                <a:solidFill>
                  <a:schemeClr val="tx2"/>
                </a:solidFill>
              </a:rPr>
              <a:t> </a:t>
            </a:r>
            <a:r>
              <a:rPr lang="pt-BR" b="0" i="0" dirty="0">
                <a:solidFill>
                  <a:schemeClr val="tx2"/>
                </a:solidFill>
                <a:effectLst/>
              </a:rPr>
              <a:t>onde criamos quatro campos com máscaras, são eles: CEP, Telefone, CPF, Data.</a:t>
            </a:r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7FEF43-21E6-1AE5-FCCB-09BBF6D59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" t="2115" r="1931" b="3076"/>
          <a:stretch/>
        </p:blipFill>
        <p:spPr>
          <a:xfrm>
            <a:off x="2784348" y="1956816"/>
            <a:ext cx="3575304" cy="226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2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4081</TotalTime>
  <Words>535</Words>
  <Application>Microsoft Macintosh PowerPoint</Application>
  <PresentationFormat>Apresentação na tela (16:9)</PresentationFormat>
  <Paragraphs>85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Courier New</vt:lpstr>
      <vt:lpstr>Office Theme</vt:lpstr>
      <vt:lpstr>Apresentação do PowerPoint</vt:lpstr>
      <vt:lpstr>Linguagens de Programação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>ATUA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Atua Criacao07</dc:creator>
  <cp:lastModifiedBy>João Paulo Aramuni</cp:lastModifiedBy>
  <cp:revision>335</cp:revision>
  <dcterms:created xsi:type="dcterms:W3CDTF">2017-10-25T13:17:15Z</dcterms:created>
  <dcterms:modified xsi:type="dcterms:W3CDTF">2023-07-26T15:23:34Z</dcterms:modified>
</cp:coreProperties>
</file>